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916" r:id="rId2"/>
    <p:sldId id="1945" r:id="rId3"/>
    <p:sldId id="1750" r:id="rId4"/>
    <p:sldId id="1938" r:id="rId5"/>
    <p:sldId id="1541" r:id="rId6"/>
    <p:sldId id="1574" r:id="rId7"/>
    <p:sldId id="1606" r:id="rId8"/>
    <p:sldId id="1543" r:id="rId9"/>
    <p:sldId id="1963" r:id="rId10"/>
    <p:sldId id="1964" r:id="rId11"/>
    <p:sldId id="1960" r:id="rId12"/>
    <p:sldId id="1965" r:id="rId13"/>
    <p:sldId id="1966" r:id="rId14"/>
    <p:sldId id="1961" r:id="rId15"/>
    <p:sldId id="1736" r:id="rId16"/>
    <p:sldId id="1934" r:id="rId17"/>
    <p:sldId id="1932" r:id="rId18"/>
    <p:sldId id="1954" r:id="rId19"/>
    <p:sldId id="1953" r:id="rId20"/>
    <p:sldId id="1811" r:id="rId21"/>
    <p:sldId id="1476" r:id="rId22"/>
    <p:sldId id="1967" r:id="rId23"/>
    <p:sldId id="1968" r:id="rId24"/>
    <p:sldId id="1758" r:id="rId25"/>
    <p:sldId id="1913" r:id="rId26"/>
    <p:sldId id="1969" r:id="rId27"/>
    <p:sldId id="1935" r:id="rId28"/>
    <p:sldId id="1970" r:id="rId29"/>
    <p:sldId id="1971" r:id="rId30"/>
    <p:sldId id="619" r:id="rId31"/>
    <p:sldId id="1957" r:id="rId32"/>
    <p:sldId id="1972" r:id="rId33"/>
    <p:sldId id="1958" r:id="rId34"/>
    <p:sldId id="554" r:id="rId35"/>
    <p:sldId id="1941" r:id="rId36"/>
    <p:sldId id="1940" r:id="rId37"/>
    <p:sldId id="1942" r:id="rId38"/>
    <p:sldId id="1950" r:id="rId39"/>
    <p:sldId id="1947" r:id="rId40"/>
    <p:sldId id="1944" r:id="rId41"/>
    <p:sldId id="1939" r:id="rId42"/>
    <p:sldId id="1859" r:id="rId43"/>
    <p:sldId id="1860" r:id="rId44"/>
    <p:sldId id="1861" r:id="rId45"/>
    <p:sldId id="1862" r:id="rId46"/>
    <p:sldId id="1863" r:id="rId47"/>
    <p:sldId id="1766" r:id="rId48"/>
    <p:sldId id="1768" r:id="rId49"/>
    <p:sldId id="1864" r:id="rId50"/>
    <p:sldId id="1865" r:id="rId51"/>
    <p:sldId id="1866" r:id="rId52"/>
    <p:sldId id="1867" r:id="rId53"/>
    <p:sldId id="1868" r:id="rId54"/>
    <p:sldId id="1869" r:id="rId55"/>
    <p:sldId id="1870" r:id="rId56"/>
    <p:sldId id="1871" r:id="rId57"/>
    <p:sldId id="1872" r:id="rId58"/>
    <p:sldId id="1873" r:id="rId59"/>
    <p:sldId id="1962" r:id="rId60"/>
    <p:sldId id="1959" r:id="rId61"/>
    <p:sldId id="1534" r:id="rId62"/>
    <p:sldId id="1951" r:id="rId63"/>
    <p:sldId id="1949" r:id="rId64"/>
    <p:sldId id="1742" r:id="rId65"/>
    <p:sldId id="1558" r:id="rId66"/>
    <p:sldId id="1654" r:id="rId67"/>
    <p:sldId id="1700" r:id="rId68"/>
    <p:sldId id="1498" r:id="rId69"/>
    <p:sldId id="1609" r:id="rId70"/>
    <p:sldId id="1588" r:id="rId71"/>
    <p:sldId id="1648" r:id="rId72"/>
    <p:sldId id="1619" r:id="rId73"/>
    <p:sldId id="1651" r:id="rId74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6/9/2023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6/9/2023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871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00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9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486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19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31.png"/><Relationship Id="rId4" Type="http://schemas.openxmlformats.org/officeDocument/2006/relationships/image" Target="../media/image59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2208744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12712"/>
            <a:ext cx="5118100" cy="3407087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endParaRPr lang="en-US" sz="2400" dirty="0"/>
          </a:p>
          <a:p>
            <a:pPr algn="l"/>
            <a:r>
              <a:rPr lang="en-US" sz="2400"/>
              <a:t>September 7, </a:t>
            </a:r>
            <a:r>
              <a:rPr lang="en-US" sz="2400" dirty="0"/>
              <a:t>2023</a:t>
            </a:r>
          </a:p>
          <a:p>
            <a:pPr algn="l"/>
            <a:r>
              <a:rPr lang="zh-TW" altLang="en-US" sz="2800" dirty="0"/>
              <a:t>國立成功大學醫學院</a:t>
            </a:r>
            <a:endParaRPr lang="en-US" sz="28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https://github.com/Rozen-Lab/msigs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43000"/>
            <a:ext cx="10565674" cy="5410200"/>
          </a:xfrm>
        </p:spPr>
        <p:txBody>
          <a:bodyPr/>
          <a:lstStyle/>
          <a:p>
            <a:r>
              <a:rPr lang="en-US" dirty="0"/>
              <a:t>Examine patterns of somatic mutations in a tumor to infer mutational exposures or processes that led to the mutations</a:t>
            </a:r>
          </a:p>
          <a:p>
            <a:r>
              <a:rPr lang="en-US" dirty="0"/>
              <a:t>There can be different types of mutation patterns</a:t>
            </a:r>
          </a:p>
          <a:p>
            <a:r>
              <a:rPr lang="en-US" altLang="zh-CN" dirty="0"/>
              <a:t>Today we will focus on </a:t>
            </a:r>
            <a:r>
              <a:rPr lang="en-US" dirty="0"/>
              <a:t>single-base mutations in the context of preceding and following 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9884" y="4686301"/>
              <a:ext cx="3498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31113"/>
            <a:ext cx="6542313" cy="19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usually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66FCD-B4CA-3AFF-82B9-01FFBAD16A38}"/>
              </a:ext>
            </a:extLst>
          </p:cNvPr>
          <p:cNvSpPr/>
          <p:nvPr/>
        </p:nvSpPr>
        <p:spPr>
          <a:xfrm>
            <a:off x="4867442" y="4986882"/>
            <a:ext cx="5495757" cy="1151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9B160-B62F-FF2E-E74C-E36D697F822B}"/>
              </a:ext>
            </a:extLst>
          </p:cNvPr>
          <p:cNvSpPr txBox="1"/>
          <p:nvPr/>
        </p:nvSpPr>
        <p:spPr>
          <a:xfrm>
            <a:off x="808535" y="4827490"/>
            <a:ext cx="3486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context of preceding and following bases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EEF170-BCC5-81D1-279F-B509E2381C4F}"/>
              </a:ext>
            </a:extLst>
          </p:cNvPr>
          <p:cNvSpPr/>
          <p:nvPr/>
        </p:nvSpPr>
        <p:spPr>
          <a:xfrm>
            <a:off x="3595575" y="5245127"/>
            <a:ext cx="1046710" cy="6984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0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89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D0A04-8F3C-8D90-28C4-90C709DC2311}"/>
              </a:ext>
            </a:extLst>
          </p:cNvPr>
          <p:cNvGrpSpPr/>
          <p:nvPr/>
        </p:nvGrpSpPr>
        <p:grpSpPr>
          <a:xfrm>
            <a:off x="4124599" y="2534335"/>
            <a:ext cx="2926706" cy="2037665"/>
            <a:chOff x="4124599" y="2187486"/>
            <a:chExt cx="2926706" cy="2037665"/>
          </a:xfrm>
        </p:grpSpPr>
        <p:pic>
          <p:nvPicPr>
            <p:cNvPr id="8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00" t="9585" r="12000" b="60204"/>
            <a:stretch/>
          </p:blipFill>
          <p:spPr bwMode="auto">
            <a:xfrm>
              <a:off x="5881008" y="2598965"/>
              <a:ext cx="1170297" cy="162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ghtning Bolt 8"/>
            <p:cNvSpPr/>
            <p:nvPr/>
          </p:nvSpPr>
          <p:spPr>
            <a:xfrm>
              <a:off x="4509407" y="2827565"/>
              <a:ext cx="1657350" cy="51435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24599" y="2187486"/>
              <a:ext cx="1813559" cy="198515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12450" b="1" dirty="0">
                  <a:ln w="11430"/>
                  <a:solidFill>
                    <a:srgbClr val="FF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SG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found by whole genome or whole exome sequencing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 to Taiwan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10287000" cy="1371599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3600" dirty="0"/>
              <a:t>Mutational signature discovery (data mining) usually uses non-negative matrix factorization (NMF)</a:t>
            </a:r>
            <a:endParaRPr lang="en-SG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472469" y="1996372"/>
            <a:ext cx="1245001" cy="2098749"/>
            <a:chOff x="1264624" y="2190071"/>
            <a:chExt cx="1660001" cy="2798332"/>
          </a:xfrm>
        </p:grpSpPr>
        <p:sp>
          <p:nvSpPr>
            <p:cNvPr id="13" name="Rectangle 12"/>
            <p:cNvSpPr/>
            <p:nvPr/>
          </p:nvSpPr>
          <p:spPr>
            <a:xfrm>
              <a:off x="1977746" y="2514600"/>
              <a:ext cx="668338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SG" sz="2400" b="1" dirty="0"/>
                <a:t>W</a:t>
              </a:r>
              <a:endParaRPr lang="en-SG" sz="1350" b="1" dirty="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1709459" y="2514599"/>
              <a:ext cx="152400" cy="15001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2247621" y="3851274"/>
              <a:ext cx="141288" cy="668338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1" name="TextBox 26"/>
            <p:cNvSpPr txBox="1">
              <a:spLocks noChangeArrowheads="1"/>
            </p:cNvSpPr>
            <p:nvPr/>
          </p:nvSpPr>
          <p:spPr bwMode="auto">
            <a:xfrm>
              <a:off x="1609136" y="4249739"/>
              <a:ext cx="13154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i="1" dirty="0"/>
                <a:t>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signatures</a:t>
              </a:r>
              <a:endParaRPr lang="en-SG" altLang="en-US" sz="1500" dirty="0"/>
            </a:p>
          </p:txBody>
        </p:sp>
        <p:sp>
          <p:nvSpPr>
            <p:cNvPr id="49172" name="TextBox 27"/>
            <p:cNvSpPr txBox="1">
              <a:spLocks noChangeArrowheads="1"/>
            </p:cNvSpPr>
            <p:nvPr/>
          </p:nvSpPr>
          <p:spPr bwMode="auto">
            <a:xfrm rot="16200000">
              <a:off x="408620" y="3046075"/>
              <a:ext cx="214289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07447" y="1993310"/>
            <a:ext cx="4416961" cy="1268562"/>
            <a:chOff x="3444596" y="2185988"/>
            <a:chExt cx="5889281" cy="1691416"/>
          </a:xfrm>
        </p:grpSpPr>
        <p:sp>
          <p:nvSpPr>
            <p:cNvPr id="20" name="Left Brace 19"/>
            <p:cNvSpPr/>
            <p:nvPr/>
          </p:nvSpPr>
          <p:spPr>
            <a:xfrm rot="10800000">
              <a:off x="8461096" y="2878138"/>
              <a:ext cx="141288" cy="668337"/>
            </a:xfrm>
            <a:prstGeom prst="lef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44596" y="2185988"/>
              <a:ext cx="5889281" cy="1691416"/>
              <a:chOff x="3444596" y="2185988"/>
              <a:chExt cx="5889281" cy="1691416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5571846" y="739774"/>
                <a:ext cx="668338" cy="49228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 dirty="0"/>
              </a:p>
            </p:txBody>
          </p:sp>
          <p:sp>
            <p:nvSpPr>
              <p:cNvPr id="24" name="Right Brace 23"/>
              <p:cNvSpPr/>
              <p:nvPr/>
            </p:nvSpPr>
            <p:spPr>
              <a:xfrm rot="16200000">
                <a:off x="5776635" y="187325"/>
                <a:ext cx="269875" cy="491172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SG" sz="1350"/>
              </a:p>
            </p:txBody>
          </p:sp>
          <p:sp>
            <p:nvSpPr>
              <p:cNvPr id="49174" name="TextBox 29"/>
              <p:cNvSpPr txBox="1">
                <a:spLocks noChangeArrowheads="1"/>
              </p:cNvSpPr>
              <p:nvPr/>
            </p:nvSpPr>
            <p:spPr bwMode="auto">
              <a:xfrm rot="16200000">
                <a:off x="8306800" y="2850328"/>
                <a:ext cx="1315489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i="1" dirty="0"/>
                  <a:t>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signatures</a:t>
                </a:r>
                <a:endParaRPr lang="en-SG" altLang="en-US" sz="1500" dirty="0"/>
              </a:p>
            </p:txBody>
          </p:sp>
          <p:sp>
            <p:nvSpPr>
              <p:cNvPr id="49175" name="TextBox 30"/>
              <p:cNvSpPr txBox="1">
                <a:spLocks noChangeArrowheads="1"/>
              </p:cNvSpPr>
              <p:nvPr/>
            </p:nvSpPr>
            <p:spPr bwMode="auto">
              <a:xfrm>
                <a:off x="5041417" y="2185988"/>
                <a:ext cx="176578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500" dirty="0"/>
                  <a:t>23,000 tumors</a:t>
                </a:r>
                <a:endParaRPr lang="en-SG" altLang="en-US" sz="15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724650" y="1439668"/>
            <a:ext cx="3057734" cy="1371600"/>
            <a:chOff x="6629400" y="1371600"/>
            <a:chExt cx="4076978" cy="1828800"/>
          </a:xfrm>
        </p:grpSpPr>
        <p:cxnSp>
          <p:nvCxnSpPr>
            <p:cNvPr id="34" name="Straight Arrow Connector 33"/>
            <p:cNvCxnSpPr>
              <a:stCxn id="49178" idx="1"/>
            </p:cNvCxnSpPr>
            <p:nvPr/>
          </p:nvCxnSpPr>
          <p:spPr>
            <a:xfrm flipH="1">
              <a:off x="6629400" y="1987153"/>
              <a:ext cx="762000" cy="12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8" name="TextBox 37"/>
            <p:cNvSpPr txBox="1">
              <a:spLocks noChangeArrowheads="1"/>
            </p:cNvSpPr>
            <p:nvPr/>
          </p:nvSpPr>
          <p:spPr bwMode="auto">
            <a:xfrm>
              <a:off x="7391400" y="1371600"/>
              <a:ext cx="3314978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Each cell contains level of exposure of 1 tumor to 1 signature</a:t>
              </a:r>
              <a:endParaRPr lang="en-SG" altLang="en-US"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00528" y="25564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2" y="3154169"/>
            <a:ext cx="4140057" cy="1830501"/>
            <a:chOff x="4228822" y="3733799"/>
            <a:chExt cx="5520076" cy="2440667"/>
          </a:xfrm>
        </p:grpSpPr>
        <p:sp>
          <p:nvSpPr>
            <p:cNvPr id="18" name="Rectangle 17"/>
            <p:cNvSpPr/>
            <p:nvPr/>
          </p:nvSpPr>
          <p:spPr>
            <a:xfrm>
              <a:off x="4235172" y="4402138"/>
              <a:ext cx="4924425" cy="14890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6549747" y="1770063"/>
              <a:ext cx="269875" cy="491172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25" name="Left Brace 24"/>
            <p:cNvSpPr/>
            <p:nvPr/>
          </p:nvSpPr>
          <p:spPr>
            <a:xfrm rot="10800000">
              <a:off x="9223096" y="4413250"/>
              <a:ext cx="152400" cy="150177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SG" sz="1350"/>
            </a:p>
          </p:txBody>
        </p:sp>
        <p:sp>
          <p:nvSpPr>
            <p:cNvPr id="49173" name="TextBox 28"/>
            <p:cNvSpPr txBox="1">
              <a:spLocks noChangeArrowheads="1"/>
            </p:cNvSpPr>
            <p:nvPr/>
          </p:nvSpPr>
          <p:spPr bwMode="auto">
            <a:xfrm rot="16200000">
              <a:off x="8462008" y="4887575"/>
              <a:ext cx="21428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/>
                <a:t>96</a:t>
              </a:r>
              <a:r>
                <a:rPr lang="en-US" altLang="en-US" sz="1500" dirty="0"/>
                <a:t> mutation types</a:t>
              </a:r>
              <a:endParaRPr lang="en-SG" altLang="en-US" sz="1500" dirty="0"/>
            </a:p>
          </p:txBody>
        </p:sp>
        <p:sp>
          <p:nvSpPr>
            <p:cNvPr id="49176" name="TextBox 31"/>
            <p:cNvSpPr txBox="1">
              <a:spLocks noChangeArrowheads="1"/>
            </p:cNvSpPr>
            <p:nvPr/>
          </p:nvSpPr>
          <p:spPr bwMode="auto">
            <a:xfrm>
              <a:off x="5815837" y="3733799"/>
              <a:ext cx="1765783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dirty="0"/>
                <a:t>23,000 tumors</a:t>
              </a:r>
              <a:endParaRPr lang="en-SG" altLang="en-US" sz="1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3371" y="4841875"/>
              <a:ext cx="37140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 </a:t>
              </a:r>
              <a:r>
                <a:rPr lang="en-US" sz="2100" dirty="0">
                  <a:solidFill>
                    <a:schemeClr val="bg1"/>
                  </a:solidFill>
                </a:rPr>
                <a:t>(observed mutations)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47572" y="6214128"/>
            <a:ext cx="2133600" cy="273844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38550" y="2525519"/>
            <a:ext cx="929362" cy="2009180"/>
            <a:chOff x="3638550" y="2525519"/>
            <a:chExt cx="929362" cy="2009180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638550" y="2525519"/>
              <a:ext cx="39626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 dirty="0"/>
                <a:t>X</a:t>
              </a:r>
              <a:endParaRPr lang="en-SG" altLang="en-US" sz="3000" b="1" dirty="0"/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4038600" y="3611369"/>
              <a:ext cx="5293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5400" dirty="0"/>
                <a:t>≈</a:t>
              </a:r>
              <a:endParaRPr lang="en-SG" altLang="en-US" sz="54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ED415B-8C01-5704-EAC7-6CA6B1AD7F61}"/>
              </a:ext>
            </a:extLst>
          </p:cNvPr>
          <p:cNvSpPr txBox="1"/>
          <p:nvPr/>
        </p:nvSpPr>
        <p:spPr>
          <a:xfrm>
            <a:off x="2863245" y="5844796"/>
            <a:ext cx="816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21580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non-negative-matrix-factorization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52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600" dirty="0"/>
              <a:t>Reference set of signatures mined from 23,000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4706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FD3E64-1FFF-589D-9E3E-E9ACFCAA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0674"/>
            <a:ext cx="10972800" cy="1096962"/>
          </a:xfrm>
        </p:spPr>
        <p:txBody>
          <a:bodyPr/>
          <a:lstStyle/>
          <a:p>
            <a:pPr algn="l"/>
            <a:r>
              <a:rPr lang="en-US" sz="3200" dirty="0"/>
              <a:t>We also created a refence set of insertion and deletion 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29B03B-8261-851A-834A-5C5BB0BE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C163-5174-DD90-B66B-FE362864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385478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B7E0-FCF6-EF6F-A3C3-25A670EB803D}"/>
              </a:ext>
            </a:extLst>
          </p:cNvPr>
          <p:cNvSpPr txBox="1"/>
          <p:nvPr/>
        </p:nvSpPr>
        <p:spPr>
          <a:xfrm>
            <a:off x="2971800" y="6292651"/>
            <a:ext cx="653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8999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C8C8-95F4-41AC-B5A3-5FC378B9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1" y="124909"/>
            <a:ext cx="9273489" cy="865691"/>
          </a:xfrm>
        </p:spPr>
        <p:txBody>
          <a:bodyPr/>
          <a:lstStyle/>
          <a:p>
            <a:pPr algn="l"/>
            <a:r>
              <a:rPr lang="en-US" sz="3200" dirty="0"/>
              <a:t>Example indel (insertion/deletion) signature ID17</a:t>
            </a:r>
            <a:endParaRPr lang="en-SG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180A-380E-4B58-BF15-3B475C39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5200" y="608127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ADB6F-9DDD-4583-82E6-B544B73DBCD3}"/>
              </a:ext>
            </a:extLst>
          </p:cNvPr>
          <p:cNvGrpSpPr/>
          <p:nvPr/>
        </p:nvGrpSpPr>
        <p:grpSpPr>
          <a:xfrm>
            <a:off x="433751" y="3532971"/>
            <a:ext cx="10410097" cy="1828800"/>
            <a:chOff x="600075" y="2220912"/>
            <a:chExt cx="10410097" cy="1828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BCAFDA-891C-498B-8259-1669C35FBA11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05" b="3170"/>
            <a:stretch/>
          </p:blipFill>
          <p:spPr bwMode="auto">
            <a:xfrm>
              <a:off x="600075" y="2808287"/>
              <a:ext cx="10410097" cy="12414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A12E62-A351-4332-BC49-898739277B14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52" b="38465"/>
            <a:stretch/>
          </p:blipFill>
          <p:spPr bwMode="auto">
            <a:xfrm>
              <a:off x="600075" y="2220912"/>
              <a:ext cx="10410097" cy="5334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896694-E165-4605-A013-E8BE9F8F8B4A}"/>
              </a:ext>
            </a:extLst>
          </p:cNvPr>
          <p:cNvSpPr txBox="1"/>
          <p:nvPr/>
        </p:nvSpPr>
        <p:spPr>
          <a:xfrm>
            <a:off x="2667000" y="2716381"/>
            <a:ext cx="373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dirty="0"/>
              <a:t>E.g. CATG → CAT</a:t>
            </a:r>
            <a:r>
              <a:rPr lang="en-US" sz="2000" u="sng" dirty="0">
                <a:solidFill>
                  <a:srgbClr val="FF0000"/>
                </a:solidFill>
              </a:rPr>
              <a:t>AT</a:t>
            </a:r>
            <a:r>
              <a:rPr lang="en-US" sz="2000" dirty="0"/>
              <a:t>G</a:t>
            </a:r>
          </a:p>
          <a:p>
            <a:pPr lvl="1" algn="ctr"/>
            <a:r>
              <a:rPr lang="en-US" sz="2000" dirty="0"/>
              <a:t>(2 base-pair duplication)</a:t>
            </a:r>
            <a:endParaRPr lang="en-SG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D6D09-F490-42FF-804F-22517D726EF1}"/>
              </a:ext>
            </a:extLst>
          </p:cNvPr>
          <p:cNvSpPr txBox="1"/>
          <p:nvPr/>
        </p:nvSpPr>
        <p:spPr>
          <a:xfrm>
            <a:off x="5017475" y="1600200"/>
            <a:ext cx="3376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E.g. ACATG  → ACAT</a:t>
            </a:r>
            <a:r>
              <a:rPr lang="en-US" sz="2000" u="sng" dirty="0">
                <a:solidFill>
                  <a:srgbClr val="FF0000"/>
                </a:solidFill>
              </a:rPr>
              <a:t>CAT</a:t>
            </a:r>
            <a:r>
              <a:rPr lang="en-US" sz="2000" dirty="0"/>
              <a:t>G</a:t>
            </a:r>
          </a:p>
          <a:p>
            <a:pPr lvl="1"/>
            <a:r>
              <a:rPr lang="en-US" sz="2000" dirty="0"/>
              <a:t>(3 base-pair duplication)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34FF80-FF86-4B99-9D71-8A20852814F2}"/>
              </a:ext>
            </a:extLst>
          </p:cNvPr>
          <p:cNvCxnSpPr>
            <a:cxnSpLocks/>
          </p:cNvCxnSpPr>
          <p:nvPr/>
        </p:nvCxnSpPr>
        <p:spPr>
          <a:xfrm>
            <a:off x="4953000" y="3380571"/>
            <a:ext cx="1752600" cy="1295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A68373-7501-4731-B3C6-62E70FE220A4}"/>
              </a:ext>
            </a:extLst>
          </p:cNvPr>
          <p:cNvSpPr txBox="1"/>
          <p:nvPr/>
        </p:nvSpPr>
        <p:spPr>
          <a:xfrm>
            <a:off x="7239000" y="2362438"/>
            <a:ext cx="388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dirty="0"/>
              <a:t>E.g. CGATAC → CGATA</a:t>
            </a:r>
            <a:r>
              <a:rPr lang="en-US" sz="2000" u="sng" dirty="0">
                <a:solidFill>
                  <a:srgbClr val="FF0000"/>
                </a:solidFill>
              </a:rPr>
              <a:t>GATA</a:t>
            </a:r>
            <a:r>
              <a:rPr lang="en-US" sz="2000" dirty="0"/>
              <a:t>G</a:t>
            </a:r>
          </a:p>
          <a:p>
            <a:pPr lvl="1" algn="ctr"/>
            <a:r>
              <a:rPr lang="en-US" sz="2000" dirty="0"/>
              <a:t>(4 base-pair duplication)</a:t>
            </a:r>
            <a:endParaRPr lang="en-SG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65F035-B195-4010-B4BC-2CFCF779764C}"/>
              </a:ext>
            </a:extLst>
          </p:cNvPr>
          <p:cNvCxnSpPr>
            <a:cxnSpLocks/>
          </p:cNvCxnSpPr>
          <p:nvPr/>
        </p:nvCxnSpPr>
        <p:spPr>
          <a:xfrm>
            <a:off x="6717324" y="2434233"/>
            <a:ext cx="826476" cy="201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2059C-B18A-40CF-8B8D-23F2DC28EC3C}"/>
              </a:ext>
            </a:extLst>
          </p:cNvPr>
          <p:cNvCxnSpPr>
            <a:cxnSpLocks/>
          </p:cNvCxnSpPr>
          <p:nvPr/>
        </p:nvCxnSpPr>
        <p:spPr>
          <a:xfrm flipH="1">
            <a:off x="8279424" y="3021523"/>
            <a:ext cx="940776" cy="1277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CE68FED-B00F-4B79-8CA0-CC5B5480E6C1}"/>
              </a:ext>
            </a:extLst>
          </p:cNvPr>
          <p:cNvSpPr/>
          <p:nvPr/>
        </p:nvSpPr>
        <p:spPr>
          <a:xfrm>
            <a:off x="3842710" y="5165109"/>
            <a:ext cx="304800" cy="27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C1A063-D303-41C0-B770-9D056D0EEE07}"/>
              </a:ext>
            </a:extLst>
          </p:cNvPr>
          <p:cNvSpPr/>
          <p:nvPr/>
        </p:nvSpPr>
        <p:spPr>
          <a:xfrm>
            <a:off x="6705599" y="5165109"/>
            <a:ext cx="304800" cy="27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1C913-1F1D-D5B5-ED71-3184178FF547}"/>
              </a:ext>
            </a:extLst>
          </p:cNvPr>
          <p:cNvSpPr txBox="1"/>
          <p:nvPr/>
        </p:nvSpPr>
        <p:spPr>
          <a:xfrm>
            <a:off x="2362200" y="6103928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Boot, Liu, et al., 2023, 10.1073/pnas.2114024119</a:t>
            </a:r>
          </a:p>
        </p:txBody>
      </p:sp>
    </p:spTree>
    <p:extLst>
      <p:ext uri="{BB962C8B-B14F-4D97-AF65-F5344CB8AC3E}">
        <p14:creationId xmlns:p14="http://schemas.microsoft.com/office/powerpoint/2010/main" val="410375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1401763"/>
          </a:xfrm>
        </p:spPr>
        <p:txBody>
          <a:bodyPr/>
          <a:lstStyle/>
          <a:p>
            <a:pPr algn="l"/>
            <a:r>
              <a:rPr lang="en-US" sz="3600" dirty="0"/>
              <a:t>It is very useful to have reference set of mutational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" y="1828800"/>
            <a:ext cx="10972800" cy="4052888"/>
          </a:xfrm>
        </p:spPr>
        <p:txBody>
          <a:bodyPr/>
          <a:lstStyle/>
          <a:p>
            <a:r>
              <a:rPr lang="en-US" dirty="0"/>
              <a:t>Paper cited &gt; 2,000 times since 2020</a:t>
            </a:r>
          </a:p>
          <a:p>
            <a:r>
              <a:rPr lang="en-US" dirty="0"/>
              <a:t>Many signatures are supported by experiments (for example by exposing cultured cells to mutagens)</a:t>
            </a:r>
          </a:p>
          <a:p>
            <a:r>
              <a:rPr lang="en-US" dirty="0"/>
              <a:t>Others are supported by association with known exposures</a:t>
            </a:r>
          </a:p>
          <a:p>
            <a:r>
              <a:rPr lang="en-US" dirty="0"/>
              <a:t>Updated reference set (maintained by Ludmil Alexandrov) is at COSMIC https://cancer.sanger.ac.uk/signatures/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5554597" y="5238798"/>
            <a:ext cx="208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1C232E-4A89-2B67-3AE5-EA34910A8521}"/>
              </a:ext>
            </a:extLst>
          </p:cNvPr>
          <p:cNvCxnSpPr/>
          <p:nvPr/>
        </p:nvCxnSpPr>
        <p:spPr>
          <a:xfrm>
            <a:off x="6771378" y="5448250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481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01686" y="392874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25" name="文字方塊 28">
            <a:extLst>
              <a:ext uri="{FF2B5EF4-FFF2-40B4-BE49-F238E27FC236}">
                <a16:creationId xmlns:a16="http://schemas.microsoft.com/office/drawing/2014/main" id="{C8B6A2A3-A8F8-4DFD-1F93-338E2C449D2A}"/>
              </a:ext>
            </a:extLst>
          </p:cNvPr>
          <p:cNvSpPr txBox="1"/>
          <p:nvPr/>
        </p:nvSpPr>
        <p:spPr>
          <a:xfrm>
            <a:off x="290740" y="2581281"/>
            <a:ext cx="134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BEF35C-EE54-8199-D197-759A14E3A017}"/>
              </a:ext>
            </a:extLst>
          </p:cNvPr>
          <p:cNvCxnSpPr>
            <a:cxnSpLocks/>
          </p:cNvCxnSpPr>
          <p:nvPr/>
        </p:nvCxnSpPr>
        <p:spPr>
          <a:xfrm>
            <a:off x="1520526" y="2840110"/>
            <a:ext cx="705998" cy="120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28">
            <a:extLst>
              <a:ext uri="{FF2B5EF4-FFF2-40B4-BE49-F238E27FC236}">
                <a16:creationId xmlns:a16="http://schemas.microsoft.com/office/drawing/2014/main" id="{B2DA2425-ABCD-D1B5-745E-AE38A9D0E347}"/>
              </a:ext>
            </a:extLst>
          </p:cNvPr>
          <p:cNvSpPr txBox="1"/>
          <p:nvPr/>
        </p:nvSpPr>
        <p:spPr>
          <a:xfrm>
            <a:off x="5554597" y="5238798"/>
            <a:ext cx="208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  <a:endParaRPr lang="zh-TW" alt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EEF62B-5300-5CBB-CC58-8348BF2C46BA}"/>
              </a:ext>
            </a:extLst>
          </p:cNvPr>
          <p:cNvCxnSpPr/>
          <p:nvPr/>
        </p:nvCxnSpPr>
        <p:spPr>
          <a:xfrm>
            <a:off x="6771378" y="5448250"/>
            <a:ext cx="736271" cy="43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2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Some oncogenes are more often mutated in non-smokers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1763113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Some oncogenes are more often mutated in non-smokers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22126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Other oncogenes are more often mutated in smokers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39127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34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10972800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372000" cy="173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62392" y="6400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Songling</a:t>
            </a:r>
            <a:r>
              <a:rPr lang="en-US" dirty="0"/>
              <a:t> Poon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AA029-38BC-6923-880A-6E044F1E9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629" y="4648048"/>
            <a:ext cx="1394581" cy="17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F45089-37EA-8E2B-9E70-3E3CA588E118}"/>
              </a:ext>
            </a:extLst>
          </p:cNvPr>
          <p:cNvSpPr txBox="1"/>
          <p:nvPr/>
        </p:nvSpPr>
        <p:spPr>
          <a:xfrm>
            <a:off x="1616419" y="640873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Jacob Pang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136525"/>
            <a:ext cx="7813964" cy="153987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A quick review on </a:t>
            </a:r>
            <a:r>
              <a:rPr lang="en-US" sz="4000" u="sng" dirty="0"/>
              <a:t>somatic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76400"/>
            <a:ext cx="10820400" cy="3597044"/>
          </a:xfrm>
        </p:spPr>
        <p:txBody>
          <a:bodyPr>
            <a:normAutofit/>
          </a:bodyPr>
          <a:lstStyle/>
          <a:p>
            <a:r>
              <a:rPr lang="en-US" dirty="0"/>
              <a:t>Every time our cells divide, mutations arise</a:t>
            </a:r>
          </a:p>
          <a:p>
            <a:r>
              <a:rPr lang="en-US" dirty="0"/>
              <a:t>Mutations not present in the fertilized egg are </a:t>
            </a:r>
            <a:r>
              <a:rPr lang="en-US" b="1" dirty="0"/>
              <a:t>somatic mutations</a:t>
            </a:r>
          </a:p>
          <a:p>
            <a:r>
              <a:rPr lang="en-US" dirty="0"/>
              <a:t>We will focus on somatic mutations</a:t>
            </a:r>
          </a:p>
          <a:p>
            <a:r>
              <a:rPr lang="en-US" dirty="0"/>
              <a:t>Cancers have many somatic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2A6-A05A-452C-9812-26D128944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CF22-4A61-709C-3AE0-1987255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473B901-EDF4-12C5-05AE-FDE765E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6" r="5817" b="1858"/>
          <a:stretch/>
        </p:blipFill>
        <p:spPr bwMode="auto">
          <a:xfrm>
            <a:off x="4857321" y="304800"/>
            <a:ext cx="5171869" cy="6416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4D88B-D729-A0C6-E782-D24BECDCFE97}"/>
              </a:ext>
            </a:extLst>
          </p:cNvPr>
          <p:cNvSpPr txBox="1"/>
          <p:nvPr/>
        </p:nvSpPr>
        <p:spPr>
          <a:xfrm>
            <a:off x="228600" y="304800"/>
            <a:ext cx="4495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“Banned”?</a:t>
            </a:r>
          </a:p>
          <a:p>
            <a:endParaRPr lang="en-US" sz="24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results of a search for ma </a:t>
            </a:r>
            <a:r>
              <a:rPr lang="en-US" sz="24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dou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ling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Aristolochia contorta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4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A. debilis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on a popular Mainland shopping web site on 9 July 2021</a:t>
            </a:r>
          </a:p>
          <a:p>
            <a:endParaRPr lang="en-US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马兜铃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lower left), roots of the same species (known as 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青木香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), and above-ground parts (</a:t>
            </a:r>
            <a:r>
              <a:rPr lang="zh-CN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天仙藤，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row, third from left), and seedlings (top row, second from left)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4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5" name="Picture 107" descr="nature07943-f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3" b="60204"/>
          <a:stretch/>
        </p:blipFill>
        <p:spPr bwMode="auto">
          <a:xfrm>
            <a:off x="3474720" y="2357440"/>
            <a:ext cx="2590800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26080" y="2343150"/>
            <a:ext cx="2686050" cy="285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2" y="3314700"/>
            <a:ext cx="3348989" cy="826532"/>
            <a:chOff x="304800" y="3276600"/>
            <a:chExt cx="4465319" cy="1102043"/>
          </a:xfrm>
        </p:grpSpPr>
        <p:sp>
          <p:nvSpPr>
            <p:cNvPr id="4" name="Down Arrow 3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800" y="3886200"/>
              <a:ext cx="44653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r>
                <a:rPr lang="en-US" dirty="0" err="1"/>
                <a:t>ACGTCCTAGTCAAAATCGAGCC</a:t>
              </a:r>
              <a:r>
                <a:rPr lang="en-US" dirty="0"/>
                <a:t>…</a:t>
              </a:r>
            </a:p>
          </p:txBody>
        </p:sp>
      </p:grp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5581650" y="2514600"/>
            <a:ext cx="571500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" name="TextBox 2"/>
          <p:cNvSpPr txBox="1"/>
          <p:nvPr/>
        </p:nvSpPr>
        <p:spPr>
          <a:xfrm>
            <a:off x="5170714" y="2068286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8686" y="2100943"/>
            <a:ext cx="1306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1996987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 dirty="0"/>
              <a:t>“Banned”?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C0B9B-7EB3-14A5-75C2-DDE9CBE3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447800"/>
            <a:ext cx="4595258" cy="4663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A0344-BDE3-2D82-E5BF-654113EE9789}"/>
              </a:ext>
            </a:extLst>
          </p:cNvPr>
          <p:cNvSpPr txBox="1"/>
          <p:nvPr/>
        </p:nvSpPr>
        <p:spPr>
          <a:xfrm>
            <a:off x="457200" y="1905000"/>
            <a:ext cx="472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Highly variable AA content</a:t>
            </a:r>
          </a:p>
          <a:p>
            <a:endParaRPr lang="en-US" sz="3200" dirty="0"/>
          </a:p>
          <a:p>
            <a:r>
              <a:rPr lang="en-US" sz="3200" dirty="0"/>
              <a:t>Usually low or none</a:t>
            </a:r>
          </a:p>
          <a:p>
            <a:endParaRPr lang="en-US" sz="3200" dirty="0"/>
          </a:p>
          <a:p>
            <a:r>
              <a:rPr lang="en-US" sz="3200" dirty="0"/>
              <a:t>Sometimes high AA content</a:t>
            </a:r>
          </a:p>
        </p:txBody>
      </p:sp>
    </p:spTree>
    <p:extLst>
      <p:ext uri="{BB962C8B-B14F-4D97-AF65-F5344CB8AC3E}">
        <p14:creationId xmlns:p14="http://schemas.microsoft.com/office/powerpoint/2010/main" val="2243870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smokers; why?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10895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72509"/>
            <a:ext cx="2956816" cy="3703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6EA4-B150-E05B-FB2F-4F84F8C4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20209"/>
            <a:ext cx="4130398" cy="19813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29643"/>
            <a:chOff x="2895600" y="2090057"/>
            <a:chExt cx="6777991" cy="312964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6220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9A1AC-F227-4DD1-BDB1-067C23E2E0EF}"/>
              </a:ext>
            </a:extLst>
          </p:cNvPr>
          <p:cNvGrpSpPr/>
          <p:nvPr/>
        </p:nvGrpSpPr>
        <p:grpSpPr>
          <a:xfrm>
            <a:off x="1524001" y="762000"/>
            <a:ext cx="8039099" cy="1474763"/>
            <a:chOff x="1524001" y="762000"/>
            <a:chExt cx="8039099" cy="1474763"/>
          </a:xfrm>
        </p:grpSpPr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7089B540-4236-466D-AA2D-4877D69F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762000"/>
              <a:ext cx="6542313" cy="147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 anchorCtr="1">
              <a:spAutoFit/>
            </a:bodyPr>
            <a:lstStyle/>
            <a:p>
              <a:pPr>
                <a:lnSpc>
                  <a:spcPts val="700"/>
                </a:lnSpc>
              </a:pPr>
              <a:endParaRPr lang="en-GB" altLang="en-US" sz="2800" dirty="0"/>
            </a:p>
            <a:p>
              <a:r>
                <a:rPr lang="en-GB" altLang="en-US" sz="2800" dirty="0"/>
                <a:t>We detect somatic mutations by DNA sequencing normal cells </a:t>
              </a:r>
              <a:r>
                <a:rPr lang="en-GB" altLang="en-US" sz="2800" dirty="0">
                  <a:solidFill>
                    <a:schemeClr val="bg1"/>
                  </a:solidFill>
                </a:rPr>
                <a:t>and tumour cells</a:t>
              </a:r>
            </a:p>
            <a:p>
              <a:endParaRPr lang="en-GB" alt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0ED33E-85F4-45B8-8957-BABDC84B5930}"/>
                </a:ext>
              </a:extLst>
            </p:cNvPr>
            <p:cNvSpPr txBox="1"/>
            <p:nvPr/>
          </p:nvSpPr>
          <p:spPr>
            <a:xfrm>
              <a:off x="6896100" y="117132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and tumor cells</a:t>
              </a:r>
              <a:endParaRPr lang="en-S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48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6777991" cy="3110593"/>
            <a:chOff x="2895600" y="2090057"/>
            <a:chExt cx="6777991" cy="311059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19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95600" y="2090057"/>
            <a:ext cx="7543800" cy="3800173"/>
            <a:chOff x="2895600" y="2090057"/>
            <a:chExt cx="7543800" cy="3800173"/>
          </a:xfrm>
        </p:grpSpPr>
        <p:pic>
          <p:nvPicPr>
            <p:cNvPr id="7275" name="Picture 107" descr="nature07943-f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03" b="60204"/>
            <a:stretch/>
          </p:blipFill>
          <p:spPr bwMode="auto">
            <a:xfrm>
              <a:off x="3467100" y="2357440"/>
              <a:ext cx="4743450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95600" y="2343150"/>
              <a:ext cx="268605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286000"/>
              <a:ext cx="1600200" cy="285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95602" y="3314700"/>
              <a:ext cx="3348989" cy="826532"/>
              <a:chOff x="304800" y="3276600"/>
              <a:chExt cx="4465319" cy="1102043"/>
            </a:xfrm>
          </p:grpSpPr>
          <p:sp>
            <p:nvSpPr>
              <p:cNvPr id="4" name="Down Arrow 3"/>
              <p:cNvSpPr/>
              <p:nvPr/>
            </p:nvSpPr>
            <p:spPr>
              <a:xfrm>
                <a:off x="39624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04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00B0F0"/>
                    </a:solidFill>
                  </a:rPr>
                  <a:t>A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4602" y="3314700"/>
              <a:ext cx="3348989" cy="826532"/>
              <a:chOff x="4876800" y="3276600"/>
              <a:chExt cx="4465319" cy="1102043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781800" y="3276600"/>
                <a:ext cx="457200" cy="381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6800" y="3886200"/>
                <a:ext cx="446531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  <a:r>
                  <a:rPr lang="en-US" dirty="0" err="1"/>
                  <a:t>ACGTCCTAGTC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AAATCGAGCC</a:t>
                </a:r>
                <a:r>
                  <a:rPr lang="en-US" dirty="0"/>
                  <a:t>…</a:t>
                </a:r>
              </a:p>
            </p:txBody>
          </p:sp>
        </p:grpSp>
        <p:sp>
          <p:nvSpPr>
            <p:cNvPr id="3" name="Right Arrow 2"/>
            <p:cNvSpPr/>
            <p:nvPr/>
          </p:nvSpPr>
          <p:spPr>
            <a:xfrm rot="19111568">
              <a:off x="3868629" y="4267846"/>
              <a:ext cx="742950" cy="285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111568">
              <a:off x="7183329" y="4267845"/>
              <a:ext cx="742950" cy="28575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85878" y="4686301"/>
              <a:ext cx="3506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F0000"/>
                  </a:solidFill>
                </a:rPr>
                <a:t>Somatic mutation from </a:t>
              </a:r>
              <a:r>
                <a:rPr lang="en-US" sz="2400" b="1" dirty="0">
                  <a:solidFill>
                    <a:srgbClr val="00B0F0"/>
                  </a:solidFill>
                </a:rPr>
                <a:t>A </a:t>
              </a:r>
              <a:r>
                <a:rPr lang="en-US" sz="2100" b="1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8165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696200" y="2514600"/>
              <a:ext cx="571500" cy="7429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686" y="2100943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47857" y="2090057"/>
              <a:ext cx="13062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Tumor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86400" y="5105400"/>
              <a:ext cx="4953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C</a:t>
              </a:r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100" dirty="0"/>
                <a:t>A </a:t>
              </a:r>
              <a:r>
                <a:rPr lang="en-US" sz="2100" dirty="0">
                  <a:sym typeface="Wingdings" panose="05000000000000000000" pitchFamily="2" charset="2"/>
                </a:rPr>
                <a:t></a:t>
              </a:r>
              <a:r>
                <a:rPr lang="en-US" sz="2100" dirty="0"/>
                <a:t> C</a:t>
              </a:r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100" dirty="0"/>
                <a:t>A </a:t>
              </a:r>
            </a:p>
            <a:p>
              <a:r>
                <a:rPr lang="en-US" sz="2100" dirty="0"/>
                <a:t>Useful information in neighboring bases</a:t>
              </a:r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95400" y="2057400"/>
            <a:ext cx="3276600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look for the variants found only in the tumor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19C67A4-0D42-4AF6-9AA8-57898B9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762000"/>
            <a:ext cx="6542313" cy="14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 anchorCtr="1">
            <a:spAutoFit/>
          </a:bodyPr>
          <a:lstStyle/>
          <a:p>
            <a:pPr>
              <a:lnSpc>
                <a:spcPts val="700"/>
              </a:lnSpc>
            </a:pPr>
            <a:endParaRPr lang="en-GB" altLang="en-US" sz="2800" dirty="0"/>
          </a:p>
          <a:p>
            <a:r>
              <a:rPr lang="en-GB" altLang="en-US" sz="2800" dirty="0"/>
              <a:t>We detect somatic mutations by DNA sequencing normal cells </a:t>
            </a:r>
            <a:r>
              <a:rPr lang="en-GB" altLang="en-US" sz="2800" dirty="0">
                <a:solidFill>
                  <a:schemeClr val="bg1"/>
                </a:solidFill>
              </a:rPr>
              <a:t>and tumour cells</a:t>
            </a:r>
          </a:p>
          <a:p>
            <a:endParaRPr lang="en-GB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D552F-DA50-4FA1-B727-1FAF6D563774}"/>
              </a:ext>
            </a:extLst>
          </p:cNvPr>
          <p:cNvSpPr txBox="1"/>
          <p:nvPr/>
        </p:nvSpPr>
        <p:spPr>
          <a:xfrm>
            <a:off x="6896100" y="117132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tumor cells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94320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55615</TotalTime>
  <Words>3709</Words>
  <Application>Microsoft Office PowerPoint</Application>
  <PresentationFormat>Widescreen</PresentationFormat>
  <Paragraphs>733</Paragraphs>
  <Slides>73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 to Taiwan</vt:lpstr>
      <vt:lpstr>Outline</vt:lpstr>
      <vt:lpstr>Outline</vt:lpstr>
      <vt:lpstr>A quick review on somatic mutations</vt:lpstr>
      <vt:lpstr>PowerPoint Presentation</vt:lpstr>
      <vt:lpstr>PowerPoint Presentation</vt:lpstr>
      <vt:lpstr>PowerPoint Presentation</vt:lpstr>
      <vt:lpstr>PowerPoint Presentation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Mutational signature discovery (data mining) usually uses non-negative matrix factorization (NMF)</vt:lpstr>
      <vt:lpstr>We used non-negative-matrix-factorization techniques to analyze mutations from 23,000 tumors to generate a “reference set” of approximately 50 mutational signatures</vt:lpstr>
      <vt:lpstr>Reference set of signatures mined from 23,000 tumors</vt:lpstr>
      <vt:lpstr>We also created a refence set of insertion and deletion mutational signatures</vt:lpstr>
      <vt:lpstr>Example indel (insertion/deletion) signature ID17</vt:lpstr>
      <vt:lpstr>It is very useful to have reference set of mutational signatures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Some oncogenes are more often mutated in non-smokers </vt:lpstr>
      <vt:lpstr>Some oncogenes are more often mutated in non-smokers </vt:lpstr>
      <vt:lpstr>Other oncogenes are more often mutated in smokers 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AA is not only an East Asian problem</vt:lpstr>
      <vt:lpstr>PowerPoint Presentation</vt:lpstr>
      <vt:lpstr>“Banned”?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2390</cp:revision>
  <cp:lastPrinted>2021-12-02T08:41:27Z</cp:lastPrinted>
  <dcterms:created xsi:type="dcterms:W3CDTF">2006-08-16T00:00:00Z</dcterms:created>
  <dcterms:modified xsi:type="dcterms:W3CDTF">2023-09-06T02:28:24Z</dcterms:modified>
</cp:coreProperties>
</file>